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94"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26039-0220-4816-A3D5-852318B74736}" type="datetimeFigureOut">
              <a:rPr lang="en-US" smtClean="0"/>
              <a:t>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1C71EE-BC98-4307-B818-F1AE36FBDB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them moving along at this.</a:t>
            </a:r>
            <a:r>
              <a:rPr lang="en-US" baseline="0" dirty="0" smtClean="0"/>
              <a:t>  Don’t let them take too long…</a:t>
            </a:r>
            <a:endParaRPr lang="en-US" dirty="0"/>
          </a:p>
        </p:txBody>
      </p:sp>
      <p:sp>
        <p:nvSpPr>
          <p:cNvPr id="4" name="Slide Number Placeholder 3"/>
          <p:cNvSpPr>
            <a:spLocks noGrp="1"/>
          </p:cNvSpPr>
          <p:nvPr>
            <p:ph type="sldNum" sz="quarter" idx="10"/>
          </p:nvPr>
        </p:nvSpPr>
        <p:spPr/>
        <p:txBody>
          <a:bodyPr/>
          <a:lstStyle/>
          <a:p>
            <a:fld id="{691C71EE-BC98-4307-B818-F1AE36FBDB23}"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Docents,   show the kids how to do this in</a:t>
            </a:r>
            <a:r>
              <a:rPr lang="en-US" baseline="0" dirty="0" smtClean="0"/>
              <a:t> person.  I would show them in the class and again out in the pod as she get to that point.</a:t>
            </a:r>
            <a:endParaRPr lang="en-US" dirty="0"/>
          </a:p>
        </p:txBody>
      </p:sp>
      <p:sp>
        <p:nvSpPr>
          <p:cNvPr id="4" name="Slide Number Placeholder 3"/>
          <p:cNvSpPr>
            <a:spLocks noGrp="1"/>
          </p:cNvSpPr>
          <p:nvPr>
            <p:ph type="sldNum" sz="quarter" idx="10"/>
          </p:nvPr>
        </p:nvSpPr>
        <p:spPr/>
        <p:txBody>
          <a:bodyPr/>
          <a:lstStyle/>
          <a:p>
            <a:fld id="{691C71EE-BC98-4307-B818-F1AE36FBDB23}"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0714B5-CCCE-402D-B5DF-971D8509BD92}"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14B5-CCCE-402D-B5DF-971D8509BD92}"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14B5-CCCE-402D-B5DF-971D8509BD92}"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14B5-CCCE-402D-B5DF-971D8509BD92}"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714B5-CCCE-402D-B5DF-971D8509BD92}"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0714B5-CCCE-402D-B5DF-971D8509BD92}"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714B5-CCCE-402D-B5DF-971D8509BD92}" type="datetimeFigureOut">
              <a:rPr lang="en-US" smtClean="0"/>
              <a:t>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714B5-CCCE-402D-B5DF-971D8509BD92}" type="datetimeFigureOut">
              <a:rPr lang="en-US" smtClean="0"/>
              <a:t>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714B5-CCCE-402D-B5DF-971D8509BD92}" type="datetimeFigureOut">
              <a:rPr lang="en-US" smtClean="0"/>
              <a:t>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714B5-CCCE-402D-B5DF-971D8509BD92}"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714B5-CCCE-402D-B5DF-971D8509BD92}"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714B5-CCCE-402D-B5DF-971D8509BD92}" type="datetimeFigureOut">
              <a:rPr lang="en-US" smtClean="0"/>
              <a:t>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1A633-1FA0-4232-9E36-65EBA4FB48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eric-carle.com/ECbooks.html"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6600" b="1" dirty="0" smtClean="0">
                <a:solidFill>
                  <a:schemeClr val="accent4">
                    <a:lumMod val="75000"/>
                  </a:schemeClr>
                </a:solidFill>
              </a:rPr>
              <a:t>Watercolor Seahorse</a:t>
            </a:r>
            <a:endParaRPr lang="en-US" sz="6600" b="1" dirty="0">
              <a:solidFill>
                <a:schemeClr val="accent4">
                  <a:lumMod val="75000"/>
                </a:schemeClr>
              </a:solidFill>
            </a:endParaRPr>
          </a:p>
        </p:txBody>
      </p:sp>
      <p:pic>
        <p:nvPicPr>
          <p:cNvPr id="4" name="Picture 3" descr="thumbnail_IMG_5402.jpg"/>
          <p:cNvPicPr>
            <a:picLocks noChangeAspect="1"/>
          </p:cNvPicPr>
          <p:nvPr/>
        </p:nvPicPr>
        <p:blipFill>
          <a:blip r:embed="rId2" cstate="print"/>
          <a:stretch>
            <a:fillRect/>
          </a:stretch>
        </p:blipFill>
        <p:spPr>
          <a:xfrm>
            <a:off x="990600" y="1143000"/>
            <a:ext cx="4419600" cy="5486400"/>
          </a:xfrm>
          <a:prstGeom prst="rect">
            <a:avLst/>
          </a:prstGeom>
        </p:spPr>
      </p:pic>
      <p:sp>
        <p:nvSpPr>
          <p:cNvPr id="5" name="TextBox 4"/>
          <p:cNvSpPr txBox="1"/>
          <p:nvPr/>
        </p:nvSpPr>
        <p:spPr>
          <a:xfrm>
            <a:off x="5562600" y="2209800"/>
            <a:ext cx="3733800" cy="2862322"/>
          </a:xfrm>
          <a:prstGeom prst="rect">
            <a:avLst/>
          </a:prstGeom>
          <a:noFill/>
        </p:spPr>
        <p:txBody>
          <a:bodyPr wrap="square" rtlCol="0">
            <a:spAutoFit/>
          </a:bodyPr>
          <a:lstStyle/>
          <a:p>
            <a:r>
              <a:rPr lang="en-US" sz="3600" b="1" dirty="0" smtClean="0"/>
              <a:t>Elements</a:t>
            </a:r>
            <a:r>
              <a:rPr lang="en-US" sz="3600" dirty="0" smtClean="0"/>
              <a:t>:  </a:t>
            </a:r>
          </a:p>
          <a:p>
            <a:r>
              <a:rPr lang="en-US" sz="3600" dirty="0" smtClean="0"/>
              <a:t>Value and Space</a:t>
            </a:r>
          </a:p>
          <a:p>
            <a:endParaRPr lang="en-US" sz="3600" dirty="0"/>
          </a:p>
          <a:p>
            <a:r>
              <a:rPr lang="en-US" sz="3600" b="1" dirty="0" smtClean="0"/>
              <a:t>Artist</a:t>
            </a:r>
            <a:r>
              <a:rPr lang="en-US" sz="3600" dirty="0" smtClean="0"/>
              <a:t>:</a:t>
            </a:r>
          </a:p>
          <a:p>
            <a:r>
              <a:rPr lang="en-US" sz="3600" dirty="0" smtClean="0"/>
              <a:t>Erik Carle</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0"/>
            <a:ext cx="7620000" cy="1200329"/>
          </a:xfrm>
          <a:prstGeom prst="rect">
            <a:avLst/>
          </a:prstGeom>
          <a:noFill/>
        </p:spPr>
        <p:txBody>
          <a:bodyPr wrap="square" rtlCol="0">
            <a:spAutoFit/>
          </a:bodyPr>
          <a:lstStyle/>
          <a:p>
            <a:r>
              <a:rPr lang="en-US" sz="7200" b="1" dirty="0" smtClean="0">
                <a:solidFill>
                  <a:schemeClr val="accent4">
                    <a:lumMod val="75000"/>
                  </a:schemeClr>
                </a:solidFill>
              </a:rPr>
              <a:t>Docent Instructions</a:t>
            </a:r>
            <a:endParaRPr lang="en-US" sz="7200" b="1" dirty="0">
              <a:solidFill>
                <a:schemeClr val="accent4">
                  <a:lumMod val="75000"/>
                </a:schemeClr>
              </a:solidFill>
            </a:endParaRPr>
          </a:p>
        </p:txBody>
      </p:sp>
      <p:sp>
        <p:nvSpPr>
          <p:cNvPr id="3" name="TextBox 2"/>
          <p:cNvSpPr txBox="1"/>
          <p:nvPr/>
        </p:nvSpPr>
        <p:spPr>
          <a:xfrm>
            <a:off x="0" y="1676400"/>
            <a:ext cx="3429000" cy="4462760"/>
          </a:xfrm>
          <a:prstGeom prst="rect">
            <a:avLst/>
          </a:prstGeom>
          <a:noFill/>
        </p:spPr>
        <p:txBody>
          <a:bodyPr wrap="square" rtlCol="0">
            <a:spAutoFit/>
          </a:bodyPr>
          <a:lstStyle/>
          <a:p>
            <a:r>
              <a:rPr lang="en-US" sz="3200" b="1" dirty="0" smtClean="0"/>
              <a:t>Materials needed:</a:t>
            </a:r>
          </a:p>
          <a:p>
            <a:r>
              <a:rPr lang="en-US" dirty="0" smtClean="0">
                <a:solidFill>
                  <a:schemeClr val="accent4">
                    <a:lumMod val="75000"/>
                  </a:schemeClr>
                </a:solidFill>
              </a:rPr>
              <a:t>Watercolor paper</a:t>
            </a:r>
          </a:p>
          <a:p>
            <a:r>
              <a:rPr lang="en-US" dirty="0" smtClean="0">
                <a:solidFill>
                  <a:schemeClr val="accent4">
                    <a:lumMod val="75000"/>
                  </a:schemeClr>
                </a:solidFill>
              </a:rPr>
              <a:t>Precut seahorse cutout</a:t>
            </a:r>
          </a:p>
          <a:p>
            <a:r>
              <a:rPr lang="en-US" dirty="0" smtClean="0">
                <a:solidFill>
                  <a:schemeClr val="accent4">
                    <a:lumMod val="75000"/>
                  </a:schemeClr>
                </a:solidFill>
              </a:rPr>
              <a:t>Water color paints</a:t>
            </a:r>
          </a:p>
          <a:p>
            <a:r>
              <a:rPr lang="en-US" dirty="0" smtClean="0">
                <a:solidFill>
                  <a:schemeClr val="accent4">
                    <a:lumMod val="75000"/>
                  </a:schemeClr>
                </a:solidFill>
              </a:rPr>
              <a:t>Green blue and white crayons</a:t>
            </a:r>
          </a:p>
          <a:p>
            <a:r>
              <a:rPr lang="en-US" dirty="0" smtClean="0">
                <a:solidFill>
                  <a:schemeClr val="accent4">
                    <a:lumMod val="75000"/>
                  </a:schemeClr>
                </a:solidFill>
              </a:rPr>
              <a:t>Large paint brushes</a:t>
            </a:r>
          </a:p>
          <a:p>
            <a:r>
              <a:rPr lang="en-US" dirty="0" smtClean="0">
                <a:solidFill>
                  <a:schemeClr val="accent4">
                    <a:lumMod val="75000"/>
                  </a:schemeClr>
                </a:solidFill>
              </a:rPr>
              <a:t>Fine paint brushes</a:t>
            </a:r>
          </a:p>
          <a:p>
            <a:r>
              <a:rPr lang="en-US" dirty="0" smtClean="0">
                <a:solidFill>
                  <a:schemeClr val="accent4">
                    <a:lumMod val="75000"/>
                  </a:schemeClr>
                </a:solidFill>
              </a:rPr>
              <a:t>Water cups</a:t>
            </a:r>
          </a:p>
          <a:p>
            <a:r>
              <a:rPr lang="en-US" dirty="0" smtClean="0">
                <a:solidFill>
                  <a:schemeClr val="accent4">
                    <a:lumMod val="75000"/>
                  </a:schemeClr>
                </a:solidFill>
              </a:rPr>
              <a:t>White glue</a:t>
            </a:r>
          </a:p>
          <a:p>
            <a:r>
              <a:rPr lang="en-US" dirty="0" smtClean="0">
                <a:solidFill>
                  <a:schemeClr val="accent4">
                    <a:lumMod val="75000"/>
                  </a:schemeClr>
                </a:solidFill>
              </a:rPr>
              <a:t>Paper plate for glue</a:t>
            </a:r>
          </a:p>
          <a:p>
            <a:r>
              <a:rPr lang="en-US" dirty="0" smtClean="0">
                <a:solidFill>
                  <a:schemeClr val="accent4">
                    <a:lumMod val="75000"/>
                  </a:schemeClr>
                </a:solidFill>
              </a:rPr>
              <a:t>Sequence</a:t>
            </a:r>
          </a:p>
          <a:p>
            <a:r>
              <a:rPr lang="en-US" dirty="0" smtClean="0">
                <a:solidFill>
                  <a:schemeClr val="accent4">
                    <a:lumMod val="75000"/>
                  </a:schemeClr>
                </a:solidFill>
              </a:rPr>
              <a:t>Glitter</a:t>
            </a:r>
          </a:p>
          <a:p>
            <a:r>
              <a:rPr lang="en-US" dirty="0" smtClean="0">
                <a:solidFill>
                  <a:schemeClr val="accent4">
                    <a:lumMod val="75000"/>
                  </a:schemeClr>
                </a:solidFill>
              </a:rPr>
              <a:t>Mister seahorse book by Erik Carle</a:t>
            </a:r>
          </a:p>
          <a:p>
            <a:endParaRPr lang="en-US" dirty="0" smtClean="0"/>
          </a:p>
          <a:p>
            <a:endParaRPr lang="en-US" dirty="0"/>
          </a:p>
        </p:txBody>
      </p:sp>
      <p:sp>
        <p:nvSpPr>
          <p:cNvPr id="4" name="TextBox 3"/>
          <p:cNvSpPr txBox="1"/>
          <p:nvPr/>
        </p:nvSpPr>
        <p:spPr>
          <a:xfrm>
            <a:off x="3429000" y="1676400"/>
            <a:ext cx="5943600" cy="5016758"/>
          </a:xfrm>
          <a:prstGeom prst="rect">
            <a:avLst/>
          </a:prstGeom>
          <a:noFill/>
        </p:spPr>
        <p:txBody>
          <a:bodyPr wrap="square" rtlCol="0">
            <a:spAutoFit/>
          </a:bodyPr>
          <a:lstStyle/>
          <a:p>
            <a:r>
              <a:rPr lang="en-US" sz="3200" b="1" dirty="0" smtClean="0"/>
              <a:t>Suggested Prep work:</a:t>
            </a:r>
          </a:p>
          <a:p>
            <a:r>
              <a:rPr lang="en-US" dirty="0" smtClean="0"/>
              <a:t>Cover tables with paper.</a:t>
            </a:r>
          </a:p>
          <a:p>
            <a:r>
              <a:rPr lang="en-US" dirty="0" smtClean="0"/>
              <a:t>Put out crayons and paper</a:t>
            </a:r>
          </a:p>
          <a:p>
            <a:r>
              <a:rPr lang="en-US" dirty="0" smtClean="0"/>
              <a:t>Make sure they put their name on back of paper first</a:t>
            </a:r>
          </a:p>
          <a:p>
            <a:r>
              <a:rPr lang="en-US" dirty="0" smtClean="0"/>
              <a:t>In center of table put water and brushes</a:t>
            </a:r>
          </a:p>
          <a:p>
            <a:r>
              <a:rPr lang="en-US" dirty="0" smtClean="0"/>
              <a:t>Have a few share plates of glue up at sink counter for later.</a:t>
            </a:r>
          </a:p>
          <a:p>
            <a:r>
              <a:rPr lang="en-US" dirty="0" smtClean="0"/>
              <a:t>Keep glitter separate and monitored by an adult</a:t>
            </a:r>
          </a:p>
          <a:p>
            <a:r>
              <a:rPr lang="en-US" dirty="0" smtClean="0"/>
              <a:t>Hand out seahorse as needed..</a:t>
            </a:r>
          </a:p>
          <a:p>
            <a:r>
              <a:rPr lang="en-US" dirty="0" smtClean="0"/>
              <a:t>Collect crayons as they finish</a:t>
            </a:r>
          </a:p>
          <a:p>
            <a:r>
              <a:rPr lang="en-US" dirty="0" smtClean="0"/>
              <a:t>Hand out glue and sequence as needed</a:t>
            </a:r>
          </a:p>
          <a:p>
            <a:endParaRPr lang="en-US" dirty="0"/>
          </a:p>
          <a:p>
            <a:r>
              <a:rPr lang="en-US" dirty="0" smtClean="0"/>
              <a:t>Crayon portion can be done in classroom.  Then move out </a:t>
            </a:r>
          </a:p>
          <a:p>
            <a:r>
              <a:rPr lang="en-US" dirty="0" smtClean="0"/>
              <a:t>to pod to paint</a:t>
            </a:r>
          </a:p>
          <a:p>
            <a:endParaRPr lang="en-US" dirty="0"/>
          </a:p>
          <a:p>
            <a:r>
              <a:rPr lang="en-US" dirty="0" smtClean="0"/>
              <a:t>Do not glue the seahorse down until totally dry.   I suggest overnight.  Then take all home or to workroom, glue down then stack and apply weight to remove warping from water.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52400"/>
            <a:ext cx="4800600" cy="1446550"/>
          </a:xfrm>
          <a:prstGeom prst="rect">
            <a:avLst/>
          </a:prstGeom>
          <a:noFill/>
        </p:spPr>
        <p:txBody>
          <a:bodyPr wrap="square" rtlCol="0">
            <a:spAutoFit/>
          </a:bodyPr>
          <a:lstStyle/>
          <a:p>
            <a:r>
              <a:rPr lang="en-US" sz="8800" b="1" dirty="0" smtClean="0">
                <a:solidFill>
                  <a:schemeClr val="accent4">
                    <a:lumMod val="75000"/>
                  </a:schemeClr>
                </a:solidFill>
              </a:rPr>
              <a:t>Erik Carle</a:t>
            </a:r>
            <a:endParaRPr lang="en-US" sz="8800" b="1" dirty="0">
              <a:solidFill>
                <a:schemeClr val="accent4">
                  <a:lumMod val="75000"/>
                </a:schemeClr>
              </a:solidFill>
            </a:endParaRPr>
          </a:p>
        </p:txBody>
      </p:sp>
      <p:pic>
        <p:nvPicPr>
          <p:cNvPr id="1026" name="Picture 2" descr="Photo of Eric Carle"/>
          <p:cNvPicPr>
            <a:picLocks noChangeAspect="1" noChangeArrowheads="1"/>
          </p:cNvPicPr>
          <p:nvPr/>
        </p:nvPicPr>
        <p:blipFill>
          <a:blip r:embed="rId2" cstate="print"/>
          <a:srcRect/>
          <a:stretch>
            <a:fillRect/>
          </a:stretch>
        </p:blipFill>
        <p:spPr bwMode="auto">
          <a:xfrm>
            <a:off x="381000" y="2057400"/>
            <a:ext cx="1600200" cy="2105526"/>
          </a:xfrm>
          <a:prstGeom prst="rect">
            <a:avLst/>
          </a:prstGeom>
          <a:noFill/>
        </p:spPr>
      </p:pic>
      <p:sp>
        <p:nvSpPr>
          <p:cNvPr id="4" name="TextBox 3"/>
          <p:cNvSpPr txBox="1"/>
          <p:nvPr/>
        </p:nvSpPr>
        <p:spPr>
          <a:xfrm>
            <a:off x="2209800" y="1981200"/>
            <a:ext cx="4648200" cy="2246769"/>
          </a:xfrm>
          <a:prstGeom prst="rect">
            <a:avLst/>
          </a:prstGeom>
          <a:noFill/>
        </p:spPr>
        <p:txBody>
          <a:bodyPr wrap="square" rtlCol="0">
            <a:spAutoFit/>
          </a:bodyPr>
          <a:lstStyle/>
          <a:p>
            <a:r>
              <a:rPr lang="en-US" sz="2800" b="1" i="1" dirty="0">
                <a:hlinkClick r:id="rId3"/>
              </a:rPr>
              <a:t>The Very Hungry </a:t>
            </a:r>
            <a:r>
              <a:rPr lang="en-US" sz="2800" b="1" i="1" dirty="0" smtClean="0">
                <a:hlinkClick r:id="rId3"/>
              </a:rPr>
              <a:t>Caterpillar</a:t>
            </a:r>
            <a:r>
              <a:rPr lang="en-US" sz="2800" dirty="0" smtClean="0"/>
              <a:t> is Erik Carl’s most well know books that he wrote and illustrated. This book has been </a:t>
            </a:r>
            <a:r>
              <a:rPr lang="en-US" sz="2800" dirty="0"/>
              <a:t>translated into 65 </a:t>
            </a:r>
            <a:r>
              <a:rPr lang="en-US" sz="2800" dirty="0" smtClean="0"/>
              <a:t>languages.</a:t>
            </a:r>
            <a:endParaRPr lang="en-US" sz="2800" dirty="0"/>
          </a:p>
        </p:txBody>
      </p:sp>
      <p:pic>
        <p:nvPicPr>
          <p:cNvPr id="1030" name="Picture 6" descr="The Very Hungry Caterpillar"/>
          <p:cNvPicPr>
            <a:picLocks noChangeAspect="1" noChangeArrowheads="1"/>
          </p:cNvPicPr>
          <p:nvPr/>
        </p:nvPicPr>
        <p:blipFill>
          <a:blip r:embed="rId4" cstate="print"/>
          <a:srcRect/>
          <a:stretch>
            <a:fillRect/>
          </a:stretch>
        </p:blipFill>
        <p:spPr bwMode="auto">
          <a:xfrm>
            <a:off x="6858000" y="2362200"/>
            <a:ext cx="1905000" cy="1333500"/>
          </a:xfrm>
          <a:prstGeom prst="rect">
            <a:avLst/>
          </a:prstGeom>
          <a:noFill/>
        </p:spPr>
      </p:pic>
      <p:sp>
        <p:nvSpPr>
          <p:cNvPr id="7" name="TextBox 6"/>
          <p:cNvSpPr txBox="1"/>
          <p:nvPr/>
        </p:nvSpPr>
        <p:spPr>
          <a:xfrm>
            <a:off x="228600" y="4495800"/>
            <a:ext cx="8839200" cy="1938992"/>
          </a:xfrm>
          <a:prstGeom prst="rect">
            <a:avLst/>
          </a:prstGeom>
          <a:noFill/>
        </p:spPr>
        <p:txBody>
          <a:bodyPr wrap="square" rtlCol="0">
            <a:spAutoFit/>
          </a:bodyPr>
          <a:lstStyle/>
          <a:p>
            <a:r>
              <a:rPr lang="en-US" sz="2000" dirty="0" smtClean="0"/>
              <a:t>Erik Carl was born in 1929.  that make him 90 years old.   He was born in New York City but moved to Germany when he was 6 and finished school.  It was always a dream of his to get back to America so when her was 23 he moved back to NYC with just $45 in his pocket and a portfolio of his work and landed a job at the New York Times as a graphic artist.   He got his start in children’s book when he collaborated with Bill Martin Jr. on the book Brown bear Brown bear what do you see.</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0"/>
            <a:ext cx="4502323" cy="1446550"/>
          </a:xfrm>
          <a:prstGeom prst="rect">
            <a:avLst/>
          </a:prstGeom>
          <a:noFill/>
        </p:spPr>
        <p:txBody>
          <a:bodyPr wrap="none" rtlCol="0">
            <a:spAutoFit/>
          </a:bodyPr>
          <a:lstStyle/>
          <a:p>
            <a:r>
              <a:rPr lang="en-US" sz="8800" b="1" dirty="0" smtClean="0">
                <a:solidFill>
                  <a:schemeClr val="accent4">
                    <a:lumMod val="75000"/>
                  </a:schemeClr>
                </a:solidFill>
              </a:rPr>
              <a:t>Elements</a:t>
            </a:r>
            <a:endParaRPr lang="en-US" sz="8800" b="1" dirty="0">
              <a:solidFill>
                <a:schemeClr val="accent4">
                  <a:lumMod val="75000"/>
                </a:schemeClr>
              </a:solidFill>
            </a:endParaRPr>
          </a:p>
        </p:txBody>
      </p:sp>
      <p:sp>
        <p:nvSpPr>
          <p:cNvPr id="3" name="TextBox 2"/>
          <p:cNvSpPr txBox="1"/>
          <p:nvPr/>
        </p:nvSpPr>
        <p:spPr>
          <a:xfrm>
            <a:off x="381000" y="1447800"/>
            <a:ext cx="8534400" cy="5139869"/>
          </a:xfrm>
          <a:prstGeom prst="rect">
            <a:avLst/>
          </a:prstGeom>
          <a:noFill/>
        </p:spPr>
        <p:txBody>
          <a:bodyPr wrap="square" rtlCol="0">
            <a:spAutoFit/>
          </a:bodyPr>
          <a:lstStyle/>
          <a:p>
            <a:r>
              <a:rPr lang="en-US" sz="3200" b="1" dirty="0" smtClean="0">
                <a:solidFill>
                  <a:schemeClr val="accent4">
                    <a:lumMod val="75000"/>
                  </a:schemeClr>
                </a:solidFill>
              </a:rPr>
              <a:t>Value:  </a:t>
            </a:r>
            <a:r>
              <a:rPr lang="en-US" sz="2400" dirty="0" smtClean="0"/>
              <a:t>Refers to the lightness or darkness of a color.  Today we will be painting an under water scene.  At the bottom of our paper (the deepest part of the water) the paint will be a darker blue.   As we paint towards the top of the page we will use lighter and lighter blue.   To do this we will do two things.   Use less Blue paint and we will add more water to make it lighter..</a:t>
            </a:r>
          </a:p>
          <a:p>
            <a:endParaRPr lang="en-US" sz="2400" dirty="0"/>
          </a:p>
          <a:p>
            <a:r>
              <a:rPr lang="en-US" sz="3200" b="1" dirty="0" smtClean="0">
                <a:solidFill>
                  <a:schemeClr val="accent4">
                    <a:lumMod val="75000"/>
                  </a:schemeClr>
                </a:solidFill>
              </a:rPr>
              <a:t>Space:  </a:t>
            </a:r>
            <a:r>
              <a:rPr lang="en-US" sz="2400" dirty="0" smtClean="0"/>
              <a:t>can mean a lot of things but today we are going to be using background and foreground.   Our seahorse under water will have the water, bubbles, and plants as the background..   Our seahorse with be the subject and will be in the foreground which is upfront where people will be able to really notice it.   It will be the most important part.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0"/>
            <a:ext cx="2566665" cy="1200329"/>
          </a:xfrm>
          <a:prstGeom prst="rect">
            <a:avLst/>
          </a:prstGeom>
          <a:noFill/>
        </p:spPr>
        <p:txBody>
          <a:bodyPr wrap="none" rtlCol="0">
            <a:spAutoFit/>
          </a:bodyPr>
          <a:lstStyle/>
          <a:p>
            <a:r>
              <a:rPr lang="en-US" sz="7200" b="1" dirty="0" smtClean="0">
                <a:solidFill>
                  <a:schemeClr val="accent4">
                    <a:lumMod val="75000"/>
                  </a:schemeClr>
                </a:solidFill>
              </a:rPr>
              <a:t>Step 1</a:t>
            </a:r>
            <a:endParaRPr lang="en-US" sz="7200" b="1" dirty="0">
              <a:solidFill>
                <a:schemeClr val="accent4">
                  <a:lumMod val="75000"/>
                </a:schemeClr>
              </a:solidFill>
            </a:endParaRPr>
          </a:p>
        </p:txBody>
      </p:sp>
      <p:pic>
        <p:nvPicPr>
          <p:cNvPr id="6" name="Picture 5" descr="thumbnail_IMG_5394.jpg"/>
          <p:cNvPicPr>
            <a:picLocks noChangeAspect="1"/>
          </p:cNvPicPr>
          <p:nvPr/>
        </p:nvPicPr>
        <p:blipFill>
          <a:blip r:embed="rId3" cstate="print"/>
          <a:stretch>
            <a:fillRect/>
          </a:stretch>
        </p:blipFill>
        <p:spPr>
          <a:xfrm rot="5400000">
            <a:off x="-476250" y="1924050"/>
            <a:ext cx="4953000" cy="3695700"/>
          </a:xfrm>
          <a:prstGeom prst="rect">
            <a:avLst/>
          </a:prstGeom>
        </p:spPr>
      </p:pic>
      <p:sp>
        <p:nvSpPr>
          <p:cNvPr id="7" name="TextBox 6"/>
          <p:cNvSpPr txBox="1"/>
          <p:nvPr/>
        </p:nvSpPr>
        <p:spPr>
          <a:xfrm>
            <a:off x="3886200" y="1164134"/>
            <a:ext cx="5257800" cy="5262979"/>
          </a:xfrm>
          <a:prstGeom prst="rect">
            <a:avLst/>
          </a:prstGeom>
          <a:noFill/>
        </p:spPr>
        <p:txBody>
          <a:bodyPr wrap="square" rtlCol="0">
            <a:spAutoFit/>
          </a:bodyPr>
          <a:lstStyle/>
          <a:p>
            <a:r>
              <a:rPr lang="en-US" sz="2800" dirty="0" smtClean="0"/>
              <a:t>Using your </a:t>
            </a:r>
            <a:r>
              <a:rPr lang="en-US" sz="2800" b="1" dirty="0" smtClean="0"/>
              <a:t>Green</a:t>
            </a:r>
            <a:r>
              <a:rPr lang="en-US" sz="2800" dirty="0" smtClean="0"/>
              <a:t> color Crayons draw 3-6 strands of tall grass.  Starting at the bottom and drawing the at different heights with some reaching all the way to the top</a:t>
            </a:r>
          </a:p>
          <a:p>
            <a:endParaRPr lang="en-US" sz="2800" dirty="0"/>
          </a:p>
          <a:p>
            <a:r>
              <a:rPr lang="en-US" sz="2800" dirty="0" smtClean="0"/>
              <a:t>Using your white and blue Crayons draw small bubbles all over the page.  You will be able to see the blue crayon but the white will not show up until you add your paint.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0"/>
            <a:ext cx="2566665" cy="1200329"/>
          </a:xfrm>
          <a:prstGeom prst="rect">
            <a:avLst/>
          </a:prstGeom>
          <a:noFill/>
        </p:spPr>
        <p:txBody>
          <a:bodyPr wrap="none" rtlCol="0">
            <a:spAutoFit/>
          </a:bodyPr>
          <a:lstStyle/>
          <a:p>
            <a:r>
              <a:rPr lang="en-US" sz="7200" b="1" dirty="0" smtClean="0">
                <a:solidFill>
                  <a:schemeClr val="accent4">
                    <a:lumMod val="75000"/>
                  </a:schemeClr>
                </a:solidFill>
              </a:rPr>
              <a:t>Step 2</a:t>
            </a:r>
            <a:endParaRPr lang="en-US" sz="7200" b="1" dirty="0">
              <a:solidFill>
                <a:schemeClr val="accent4">
                  <a:lumMod val="75000"/>
                </a:schemeClr>
              </a:solidFill>
            </a:endParaRPr>
          </a:p>
        </p:txBody>
      </p:sp>
      <p:pic>
        <p:nvPicPr>
          <p:cNvPr id="3" name="Picture 2" descr="thumbnail_IMG_5410.jpg"/>
          <p:cNvPicPr>
            <a:picLocks noChangeAspect="1"/>
          </p:cNvPicPr>
          <p:nvPr/>
        </p:nvPicPr>
        <p:blipFill>
          <a:blip r:embed="rId2" cstate="print"/>
          <a:stretch>
            <a:fillRect/>
          </a:stretch>
        </p:blipFill>
        <p:spPr>
          <a:xfrm rot="5400000">
            <a:off x="-152400" y="2057400"/>
            <a:ext cx="5257800" cy="3886200"/>
          </a:xfrm>
          <a:prstGeom prst="rect">
            <a:avLst/>
          </a:prstGeom>
        </p:spPr>
      </p:pic>
      <p:sp>
        <p:nvSpPr>
          <p:cNvPr id="4" name="TextBox 3"/>
          <p:cNvSpPr txBox="1"/>
          <p:nvPr/>
        </p:nvSpPr>
        <p:spPr>
          <a:xfrm>
            <a:off x="4876800" y="1600200"/>
            <a:ext cx="3886200" cy="4524315"/>
          </a:xfrm>
          <a:prstGeom prst="rect">
            <a:avLst/>
          </a:prstGeom>
          <a:noFill/>
        </p:spPr>
        <p:txBody>
          <a:bodyPr wrap="square" rtlCol="0">
            <a:spAutoFit/>
          </a:bodyPr>
          <a:lstStyle/>
          <a:p>
            <a:r>
              <a:rPr lang="en-US" sz="3200" dirty="0" smtClean="0"/>
              <a:t>Start adding the darkest Blue paint to the bottom of your page..  Use the big brush get lots of paint on your brush.  Start at the bottom of the paper stopping about half way up</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0"/>
            <a:ext cx="2566665" cy="1200329"/>
          </a:xfrm>
          <a:prstGeom prst="rect">
            <a:avLst/>
          </a:prstGeom>
        </p:spPr>
        <p:txBody>
          <a:bodyPr wrap="none">
            <a:spAutoFit/>
          </a:bodyPr>
          <a:lstStyle/>
          <a:p>
            <a:r>
              <a:rPr lang="en-US" sz="7200" b="1" dirty="0" smtClean="0">
                <a:solidFill>
                  <a:schemeClr val="accent4">
                    <a:lumMod val="75000"/>
                  </a:schemeClr>
                </a:solidFill>
              </a:rPr>
              <a:t>Step 3</a:t>
            </a:r>
            <a:endParaRPr lang="en-US" sz="7200" b="1" dirty="0">
              <a:solidFill>
                <a:schemeClr val="accent4">
                  <a:lumMod val="75000"/>
                </a:schemeClr>
              </a:solidFill>
            </a:endParaRPr>
          </a:p>
        </p:txBody>
      </p:sp>
      <p:pic>
        <p:nvPicPr>
          <p:cNvPr id="3" name="Picture 2" descr="thumbnail_IMG_5411.jpg"/>
          <p:cNvPicPr>
            <a:picLocks noChangeAspect="1"/>
          </p:cNvPicPr>
          <p:nvPr/>
        </p:nvPicPr>
        <p:blipFill>
          <a:blip r:embed="rId3" cstate="print"/>
          <a:stretch>
            <a:fillRect/>
          </a:stretch>
        </p:blipFill>
        <p:spPr>
          <a:xfrm rot="5400000">
            <a:off x="-114300" y="1943100"/>
            <a:ext cx="4876800" cy="4038600"/>
          </a:xfrm>
          <a:prstGeom prst="rect">
            <a:avLst/>
          </a:prstGeom>
        </p:spPr>
      </p:pic>
      <p:sp>
        <p:nvSpPr>
          <p:cNvPr id="4" name="TextBox 3"/>
          <p:cNvSpPr txBox="1"/>
          <p:nvPr/>
        </p:nvSpPr>
        <p:spPr>
          <a:xfrm>
            <a:off x="4572000" y="1524000"/>
            <a:ext cx="4267200" cy="4832092"/>
          </a:xfrm>
          <a:prstGeom prst="rect">
            <a:avLst/>
          </a:prstGeom>
          <a:noFill/>
        </p:spPr>
        <p:txBody>
          <a:bodyPr wrap="square" rtlCol="0">
            <a:spAutoFit/>
          </a:bodyPr>
          <a:lstStyle/>
          <a:p>
            <a:r>
              <a:rPr lang="en-US" sz="2800" dirty="0" smtClean="0"/>
              <a:t>Next, just get your brush really wet and start painting over the dark blue with water to drag the blue to the top.  You will see it get lighter.   You may add a bit of paint to your brush if you need to .   Keep using a wet brush to drag light color to the top all the way across your page</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0"/>
            <a:ext cx="2566665" cy="1200329"/>
          </a:xfrm>
          <a:prstGeom prst="rect">
            <a:avLst/>
          </a:prstGeom>
          <a:noFill/>
        </p:spPr>
        <p:txBody>
          <a:bodyPr wrap="none" rtlCol="0">
            <a:spAutoFit/>
          </a:bodyPr>
          <a:lstStyle/>
          <a:p>
            <a:r>
              <a:rPr lang="en-US" sz="7200" b="1" dirty="0" smtClean="0">
                <a:solidFill>
                  <a:schemeClr val="accent4">
                    <a:lumMod val="75000"/>
                  </a:schemeClr>
                </a:solidFill>
              </a:rPr>
              <a:t>Step 4</a:t>
            </a:r>
            <a:endParaRPr lang="en-US" sz="7200" b="1" dirty="0">
              <a:solidFill>
                <a:schemeClr val="accent4">
                  <a:lumMod val="75000"/>
                </a:schemeClr>
              </a:solidFill>
            </a:endParaRPr>
          </a:p>
        </p:txBody>
      </p:sp>
      <p:sp>
        <p:nvSpPr>
          <p:cNvPr id="3" name="TextBox 2"/>
          <p:cNvSpPr txBox="1"/>
          <p:nvPr/>
        </p:nvSpPr>
        <p:spPr>
          <a:xfrm>
            <a:off x="0" y="5715000"/>
            <a:ext cx="9144170" cy="769441"/>
          </a:xfrm>
          <a:prstGeom prst="rect">
            <a:avLst/>
          </a:prstGeom>
          <a:noFill/>
        </p:spPr>
        <p:txBody>
          <a:bodyPr wrap="none" rtlCol="0">
            <a:spAutoFit/>
          </a:bodyPr>
          <a:lstStyle/>
          <a:p>
            <a:r>
              <a:rPr lang="en-US" sz="4400" b="1" dirty="0" smtClean="0"/>
              <a:t>Set your background to the side to dry</a:t>
            </a:r>
            <a:endParaRPr lang="en-US" sz="4400" b="1" dirty="0"/>
          </a:p>
        </p:txBody>
      </p:sp>
      <p:pic>
        <p:nvPicPr>
          <p:cNvPr id="4" name="Picture 3" descr="thumbnail_IMG_5412.jpg"/>
          <p:cNvPicPr>
            <a:picLocks noChangeAspect="1"/>
          </p:cNvPicPr>
          <p:nvPr/>
        </p:nvPicPr>
        <p:blipFill>
          <a:blip r:embed="rId2" cstate="print"/>
          <a:stretch>
            <a:fillRect/>
          </a:stretch>
        </p:blipFill>
        <p:spPr>
          <a:xfrm>
            <a:off x="228600" y="1295400"/>
            <a:ext cx="3035261" cy="4038600"/>
          </a:xfrm>
          <a:prstGeom prst="rect">
            <a:avLst/>
          </a:prstGeom>
        </p:spPr>
      </p:pic>
      <p:sp>
        <p:nvSpPr>
          <p:cNvPr id="5" name="TextBox 4"/>
          <p:cNvSpPr txBox="1"/>
          <p:nvPr/>
        </p:nvSpPr>
        <p:spPr>
          <a:xfrm>
            <a:off x="3962401" y="1981200"/>
            <a:ext cx="3810000" cy="2862322"/>
          </a:xfrm>
          <a:prstGeom prst="rect">
            <a:avLst/>
          </a:prstGeom>
          <a:noFill/>
        </p:spPr>
        <p:txBody>
          <a:bodyPr wrap="square" rtlCol="0">
            <a:spAutoFit/>
          </a:bodyPr>
          <a:lstStyle/>
          <a:p>
            <a:pPr algn="ctr"/>
            <a:r>
              <a:rPr lang="en-US" sz="6000" b="1" dirty="0" smtClean="0">
                <a:solidFill>
                  <a:srgbClr val="92D050"/>
                </a:solidFill>
              </a:rPr>
              <a:t>Add a bit of glitter if you like</a:t>
            </a:r>
            <a:endParaRPr lang="en-US" sz="6000" b="1" dirty="0">
              <a:solidFill>
                <a:srgbClr val="92D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0"/>
            <a:ext cx="2566665" cy="1200329"/>
          </a:xfrm>
          <a:prstGeom prst="rect">
            <a:avLst/>
          </a:prstGeom>
          <a:noFill/>
        </p:spPr>
        <p:txBody>
          <a:bodyPr wrap="none" rtlCol="0">
            <a:spAutoFit/>
          </a:bodyPr>
          <a:lstStyle/>
          <a:p>
            <a:r>
              <a:rPr lang="en-US" sz="7200" b="1" dirty="0" smtClean="0">
                <a:solidFill>
                  <a:schemeClr val="accent4">
                    <a:lumMod val="75000"/>
                  </a:schemeClr>
                </a:solidFill>
              </a:rPr>
              <a:t>Step 5</a:t>
            </a:r>
            <a:endParaRPr lang="en-US" sz="7200" b="1" dirty="0">
              <a:solidFill>
                <a:schemeClr val="accent4">
                  <a:lumMod val="75000"/>
                </a:schemeClr>
              </a:solidFill>
            </a:endParaRPr>
          </a:p>
        </p:txBody>
      </p:sp>
      <p:pic>
        <p:nvPicPr>
          <p:cNvPr id="3" name="Picture 2" descr="thumbnail_IMG_5397.jpg"/>
          <p:cNvPicPr>
            <a:picLocks noChangeAspect="1"/>
          </p:cNvPicPr>
          <p:nvPr/>
        </p:nvPicPr>
        <p:blipFill>
          <a:blip r:embed="rId2" cstate="print"/>
          <a:stretch>
            <a:fillRect/>
          </a:stretch>
        </p:blipFill>
        <p:spPr>
          <a:xfrm rot="5400000">
            <a:off x="-254000" y="3759200"/>
            <a:ext cx="3251200" cy="2438400"/>
          </a:xfrm>
          <a:prstGeom prst="rect">
            <a:avLst/>
          </a:prstGeom>
        </p:spPr>
      </p:pic>
      <p:sp>
        <p:nvSpPr>
          <p:cNvPr id="4" name="TextBox 3"/>
          <p:cNvSpPr txBox="1"/>
          <p:nvPr/>
        </p:nvSpPr>
        <p:spPr>
          <a:xfrm>
            <a:off x="152400" y="1752600"/>
            <a:ext cx="2667000" cy="1219200"/>
          </a:xfrm>
          <a:prstGeom prst="rect">
            <a:avLst/>
          </a:prstGeom>
          <a:noFill/>
        </p:spPr>
        <p:txBody>
          <a:bodyPr wrap="square" rtlCol="0">
            <a:spAutoFit/>
          </a:bodyPr>
          <a:lstStyle/>
          <a:p>
            <a:r>
              <a:rPr lang="en-US" dirty="0" smtClean="0"/>
              <a:t>Paint your Seahorse with many colors.</a:t>
            </a:r>
          </a:p>
          <a:p>
            <a:r>
              <a:rPr lang="en-US" dirty="0" smtClean="0"/>
              <a:t>Try not to let all your colors mix together</a:t>
            </a:r>
            <a:endParaRPr lang="en-US" dirty="0"/>
          </a:p>
        </p:txBody>
      </p:sp>
      <p:pic>
        <p:nvPicPr>
          <p:cNvPr id="5" name="Picture 4" descr="thumbnail_IMG_5398.jpg"/>
          <p:cNvPicPr>
            <a:picLocks noChangeAspect="1"/>
          </p:cNvPicPr>
          <p:nvPr/>
        </p:nvPicPr>
        <p:blipFill>
          <a:blip r:embed="rId3" cstate="print"/>
          <a:stretch>
            <a:fillRect/>
          </a:stretch>
        </p:blipFill>
        <p:spPr>
          <a:xfrm rot="5400000">
            <a:off x="2763043" y="3790156"/>
            <a:ext cx="3270249" cy="2395537"/>
          </a:xfrm>
          <a:prstGeom prst="rect">
            <a:avLst/>
          </a:prstGeom>
        </p:spPr>
      </p:pic>
      <p:sp>
        <p:nvSpPr>
          <p:cNvPr id="6" name="TextBox 5"/>
          <p:cNvSpPr txBox="1"/>
          <p:nvPr/>
        </p:nvSpPr>
        <p:spPr>
          <a:xfrm>
            <a:off x="3352800" y="1828800"/>
            <a:ext cx="2209800" cy="1200329"/>
          </a:xfrm>
          <a:prstGeom prst="rect">
            <a:avLst/>
          </a:prstGeom>
          <a:noFill/>
        </p:spPr>
        <p:txBody>
          <a:bodyPr wrap="square" rtlCol="0">
            <a:spAutoFit/>
          </a:bodyPr>
          <a:lstStyle/>
          <a:p>
            <a:r>
              <a:rPr lang="en-US" dirty="0" smtClean="0"/>
              <a:t>Add details to your seahorse like dots and lines with the smaller brush</a:t>
            </a:r>
            <a:endParaRPr lang="en-US" dirty="0"/>
          </a:p>
        </p:txBody>
      </p:sp>
      <p:pic>
        <p:nvPicPr>
          <p:cNvPr id="7" name="Picture 6" descr="thumbnail_IMG_5399.jpg"/>
          <p:cNvPicPr>
            <a:picLocks noChangeAspect="1"/>
          </p:cNvPicPr>
          <p:nvPr/>
        </p:nvPicPr>
        <p:blipFill>
          <a:blip r:embed="rId4" cstate="print"/>
          <a:stretch>
            <a:fillRect/>
          </a:stretch>
        </p:blipFill>
        <p:spPr>
          <a:xfrm rot="5400000">
            <a:off x="5835650" y="3765550"/>
            <a:ext cx="3302000" cy="2476500"/>
          </a:xfrm>
          <a:prstGeom prst="rect">
            <a:avLst/>
          </a:prstGeom>
        </p:spPr>
      </p:pic>
      <p:sp>
        <p:nvSpPr>
          <p:cNvPr id="8" name="TextBox 7"/>
          <p:cNvSpPr txBox="1"/>
          <p:nvPr/>
        </p:nvSpPr>
        <p:spPr>
          <a:xfrm>
            <a:off x="6400800" y="2286000"/>
            <a:ext cx="2209800" cy="646331"/>
          </a:xfrm>
          <a:prstGeom prst="rect">
            <a:avLst/>
          </a:prstGeom>
          <a:noFill/>
        </p:spPr>
        <p:txBody>
          <a:bodyPr wrap="square" rtlCol="0">
            <a:spAutoFit/>
          </a:bodyPr>
          <a:lstStyle/>
          <a:p>
            <a:r>
              <a:rPr lang="en-US" dirty="0" smtClean="0"/>
              <a:t>Add sequence with glue to your seahorse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umbnail_IMG_5402.jpg"/>
          <p:cNvPicPr>
            <a:picLocks noChangeAspect="1"/>
          </p:cNvPicPr>
          <p:nvPr/>
        </p:nvPicPr>
        <p:blipFill>
          <a:blip r:embed="rId2" cstate="print"/>
          <a:stretch>
            <a:fillRect/>
          </a:stretch>
        </p:blipFill>
        <p:spPr>
          <a:xfrm>
            <a:off x="304801" y="1371600"/>
            <a:ext cx="3951566" cy="5257800"/>
          </a:xfrm>
          <a:prstGeom prst="rect">
            <a:avLst/>
          </a:prstGeom>
        </p:spPr>
      </p:pic>
      <p:sp>
        <p:nvSpPr>
          <p:cNvPr id="4" name="TextBox 3"/>
          <p:cNvSpPr txBox="1"/>
          <p:nvPr/>
        </p:nvSpPr>
        <p:spPr>
          <a:xfrm>
            <a:off x="3505200" y="0"/>
            <a:ext cx="2566665" cy="1200329"/>
          </a:xfrm>
          <a:prstGeom prst="rect">
            <a:avLst/>
          </a:prstGeom>
          <a:noFill/>
        </p:spPr>
        <p:txBody>
          <a:bodyPr wrap="none" rtlCol="0">
            <a:spAutoFit/>
          </a:bodyPr>
          <a:lstStyle/>
          <a:p>
            <a:r>
              <a:rPr lang="en-US" sz="7200" b="1" dirty="0" smtClean="0">
                <a:solidFill>
                  <a:schemeClr val="accent4">
                    <a:lumMod val="75000"/>
                  </a:schemeClr>
                </a:solidFill>
              </a:rPr>
              <a:t>Step 6</a:t>
            </a:r>
            <a:endParaRPr lang="en-US" sz="7200" b="1" dirty="0">
              <a:solidFill>
                <a:schemeClr val="accent4">
                  <a:lumMod val="75000"/>
                </a:schemeClr>
              </a:solidFill>
            </a:endParaRPr>
          </a:p>
        </p:txBody>
      </p:sp>
      <p:sp>
        <p:nvSpPr>
          <p:cNvPr id="5" name="TextBox 4"/>
          <p:cNvSpPr txBox="1"/>
          <p:nvPr/>
        </p:nvSpPr>
        <p:spPr>
          <a:xfrm>
            <a:off x="4419600" y="1219200"/>
            <a:ext cx="4724400" cy="5632311"/>
          </a:xfrm>
          <a:prstGeom prst="rect">
            <a:avLst/>
          </a:prstGeom>
          <a:noFill/>
        </p:spPr>
        <p:txBody>
          <a:bodyPr wrap="square" rtlCol="0">
            <a:spAutoFit/>
          </a:bodyPr>
          <a:lstStyle/>
          <a:p>
            <a:pPr algn="ctr"/>
            <a:r>
              <a:rPr lang="en-US" sz="6000" dirty="0" smtClean="0"/>
              <a:t>Place you seahorse and your background</a:t>
            </a:r>
          </a:p>
          <a:p>
            <a:pPr algn="ctr"/>
            <a:r>
              <a:rPr lang="en-US" sz="6000" dirty="0"/>
              <a:t>o</a:t>
            </a:r>
            <a:r>
              <a:rPr lang="en-US" sz="6000" dirty="0" smtClean="0"/>
              <a:t>n the drying rack.  </a:t>
            </a:r>
            <a:endParaRPr lang="en-US" sz="6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759</Words>
  <Application>Microsoft Office PowerPoint</Application>
  <PresentationFormat>On-screen Show (4:3)</PresentationFormat>
  <Paragraphs>65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Watercolor Seahorse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Watercolor Seahorse</dc:title>
  <dc:creator>Austin Heady</dc:creator>
  <cp:lastModifiedBy>Austin Heady</cp:lastModifiedBy>
  <cp:revision>2</cp:revision>
  <dcterms:created xsi:type="dcterms:W3CDTF">2019-01-03T17:09:05Z</dcterms:created>
  <dcterms:modified xsi:type="dcterms:W3CDTF">2019-01-03T19:05:35Z</dcterms:modified>
</cp:coreProperties>
</file>